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sldIdLst>
    <p:sldId id="259" r:id="rId5"/>
    <p:sldId id="265" r:id="rId6"/>
    <p:sldId id="266" r:id="rId7"/>
    <p:sldId id="284" r:id="rId8"/>
    <p:sldId id="256" r:id="rId9"/>
    <p:sldId id="281" r:id="rId10"/>
    <p:sldId id="270" r:id="rId11"/>
    <p:sldId id="268" r:id="rId12"/>
    <p:sldId id="269" r:id="rId13"/>
    <p:sldId id="260" r:id="rId14"/>
    <p:sldId id="272" r:id="rId15"/>
    <p:sldId id="273" r:id="rId16"/>
    <p:sldId id="257" r:id="rId17"/>
    <p:sldId id="274" r:id="rId18"/>
    <p:sldId id="258" r:id="rId19"/>
    <p:sldId id="275" r:id="rId20"/>
    <p:sldId id="276" r:id="rId21"/>
    <p:sldId id="264" r:id="rId22"/>
    <p:sldId id="277" r:id="rId23"/>
    <p:sldId id="261" r:id="rId24"/>
    <p:sldId id="278" r:id="rId25"/>
    <p:sldId id="279" r:id="rId26"/>
    <p:sldId id="283" r:id="rId27"/>
    <p:sldId id="262" r:id="rId28"/>
    <p:sldId id="26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D00426-D713-4380-A997-AEE99259FEC0}" v="51" dt="2025-09-02T01:37:07.7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6ECC8-A613-44D4-9F78-04A09164E35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6BFAA-494D-4E11-A60E-ED23AF855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383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6BFAA-494D-4E11-A60E-ED23AF85525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37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FAE77-5D57-B816-E872-BB8F369EC4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D71AF-1FC4-3E23-5EE6-219DC07012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BEAA6-C17A-E0B5-8AA4-0D7ED46A4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DF9AA-A577-27C3-9D9B-67E3857F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13DCD-D496-AD07-02F2-A55E19AEA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22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D7D2C-3FDE-5572-360A-C1C30CBB4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E6DC69-08BD-AF07-0BEF-0C672DCF1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22365-3B16-F89C-BB45-F8947CF3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9278D-E261-0579-1057-B42E06188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B371D-CCA3-8133-A172-2D83F2638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71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442CC1-DDA7-9FCF-9DE4-43BF951CA8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84EAA3-0E10-FD9E-99AB-50BC0FCBB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A7588-B052-22C7-8A4B-92D7B2C45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198CD-9955-C6F4-2904-EFE45FED5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E4D8F-7C2C-8A16-A0CD-1F5680336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1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05849-E790-31B6-9F79-7BC99FC2C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14E69-EBEA-3A8F-8D4A-AA764B7B4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F1050-CE29-316C-87DA-D86A526B2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FC37D-8D28-7C30-A998-C87BE530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079E4-3F91-A2B0-83DB-DAF0645FA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4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FED86-80EF-0C0B-85F6-C4C1FE8BB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E4834-ABDD-F04A-76F7-0916C36E5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E0274-3B43-980C-DF44-DB87E329B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46AB2-A802-0E34-CBDF-52C295D9D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9FEC2-2788-189F-0CC9-D87C1EEF0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1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0C220-2343-D52D-625D-A232AB23B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59DBA-E3A3-E3DA-2553-63F6886F79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093393-5CAD-CE9A-C263-864A41129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688ACB-7D3A-A8AE-98A7-BFC24E60F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2E4DA6-AC9C-4313-1A0F-E24CD9AA1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F5B87E-865F-AE83-BA42-FA1322F14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96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B9FF6-3649-0960-888E-89F749359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7B645-947A-3E6C-D82B-F267455CC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6968D1-F17F-59A9-4592-4CF5C4C55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8310E9-109B-B429-FFA9-EC4AF308E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4A0566-0425-2809-7B7B-F8575B708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C2568-82B3-6CE8-B442-D4C3A373C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D73415-2B0C-6BA1-8D21-4E539F616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52CFC3-F8E9-A15A-ED39-6E418652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5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CDB1A-5325-1E5C-1BFC-EBF6A65DC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93D6E0-2D51-B867-C419-43D1B62EF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2E6BEE-BB4E-4241-3FD2-65C4625F4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161E0E-A45D-11FA-BEDE-54C77A6B2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30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0C9DA2-5055-235D-81FF-56992F2C1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081CCA-E2CD-B455-BAF3-D11B9612D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AB17E-74C7-3F06-FBA4-6AE7EEA4B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5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64111-14B5-ACED-72F3-39720527D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5FAC5-1233-62CF-FDCF-D50B1FF30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7A34B-BF69-CD7C-C79E-957F6B4010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52810-352C-BA5F-AE15-4A052DDC6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DFA549-B95C-1A0E-3E51-2CCB7856A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A213C5-FBE0-A17C-9EB0-5F0D7A2E5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11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43A90-62BE-01A3-1425-92F94ED4B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8CA528-1DD1-95CC-47FA-262EF4825F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45AFC7-BC4A-5C9F-3BE7-1751A5271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524D0-572F-600A-FCC9-D292BB31C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8E0F3-3253-0215-B6D8-C76C4F0DE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21FCA-B37A-AD2C-B5AB-4982457A9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56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18B018-DF01-3A04-E128-EFF0469C6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324B8-533A-A844-2D24-B8D957E1D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0D85E-EB36-B17B-13E5-BEF411A80F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C07624-D11E-4FEF-8C2D-D740706905AD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42751-7A14-CF10-FFAC-D4F3C10642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D4E50-F4E3-66A7-A1B6-8560A9D3E9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DE681F-EAF9-4D90-8A72-64AAC367F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4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CC5EC-EF2A-D5F5-2B14-A2FB7CA1C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0109" y="110836"/>
            <a:ext cx="4391891" cy="6747163"/>
          </a:xfrm>
        </p:spPr>
        <p:txBody>
          <a:bodyPr>
            <a:normAutofit/>
          </a:bodyPr>
          <a:lstStyle/>
          <a:p>
            <a:pPr algn="ctr"/>
            <a:r>
              <a:rPr lang="en-US" b="1"/>
              <a:t>What You Know </a:t>
            </a:r>
            <a:r>
              <a:rPr lang="en-US" b="1" dirty="0"/>
              <a:t>That You Don’t Know </a:t>
            </a:r>
            <a:br>
              <a:rPr lang="en-US" b="1" dirty="0"/>
            </a:br>
            <a:r>
              <a:rPr lang="en-US" b="1" dirty="0"/>
              <a:t>That You Know in English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Prof. Katie Brocket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/>
              <a:t>Prof. Tom Rowe</a:t>
            </a:r>
          </a:p>
        </p:txBody>
      </p:sp>
      <p:pic>
        <p:nvPicPr>
          <p:cNvPr id="7" name="Picture 6" descr="A person in a graduation cap and gown taking a selfie&#10;&#10;AI-generated content may be incorrect.">
            <a:extLst>
              <a:ext uri="{FF2B5EF4-FFF2-40B4-BE49-F238E27FC236}">
                <a16:creationId xmlns:a16="http://schemas.microsoft.com/office/drawing/2014/main" id="{36B1B29D-8010-6E4A-8F0B-A18870DE0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98"/>
          <a:stretch>
            <a:fillRect/>
          </a:stretch>
        </p:blipFill>
        <p:spPr>
          <a:xfrm>
            <a:off x="8506691" y="0"/>
            <a:ext cx="3685309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0A419DD-071E-5426-22E6-9199AA3A453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8458" r="22144"/>
          <a:stretch>
            <a:fillRect/>
          </a:stretch>
        </p:blipFill>
        <p:spPr>
          <a:xfrm>
            <a:off x="0" y="-1"/>
            <a:ext cx="36853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767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3821F-D2C2-D07A-EC71-4A63769B1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ones are correct?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5F0F2-7CC9-6BD1-CF25-821CA140C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sz="4400" dirty="0"/>
              <a:t>I have so (much/many) money.</a:t>
            </a:r>
          </a:p>
          <a:p>
            <a:pPr marL="514350" indent="-514350">
              <a:buFont typeface="+mj-lt"/>
              <a:buAutoNum type="alphaUcPeriod"/>
            </a:pPr>
            <a:endParaRPr lang="en-US" sz="4400" dirty="0"/>
          </a:p>
          <a:p>
            <a:pPr marL="514350" indent="-514350">
              <a:buFont typeface="+mj-lt"/>
              <a:buAutoNum type="alphaUcPeriod"/>
            </a:pPr>
            <a:r>
              <a:rPr lang="en-US" sz="4400" dirty="0"/>
              <a:t>I have so (much/many) coins.</a:t>
            </a:r>
          </a:p>
          <a:p>
            <a:pPr marL="514350" indent="-514350">
              <a:buFont typeface="+mj-lt"/>
              <a:buAutoNum type="alphaUcPeriod"/>
            </a:pPr>
            <a:endParaRPr lang="en-US" sz="4400" dirty="0"/>
          </a:p>
          <a:p>
            <a:pPr marL="514350" indent="-514350">
              <a:buFont typeface="+mj-lt"/>
              <a:buAutoNum type="alphaUcPeriod"/>
            </a:pPr>
            <a:r>
              <a:rPr lang="en-US" sz="4400" dirty="0"/>
              <a:t>She gave me a few (advice/suggestions).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429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57C65-05ED-9C8E-DF4C-EB7B66EF0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4822E-E69D-A329-8975-92B76E0A9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“Count Noun”– (coins, suggestions) – You can count them: One coin, two coins, three coins, and make them plural. You can use “a” or “an” before a count noun.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“Noncount Noun” (money, advice) – You cannot use numbers with these words – two moneys. There is no plural form. You cannot use “a” or “an” before noncount nouns. </a:t>
            </a:r>
          </a:p>
        </p:txBody>
      </p:sp>
    </p:spTree>
    <p:extLst>
      <p:ext uri="{BB962C8B-B14F-4D97-AF65-F5344CB8AC3E}">
        <p14:creationId xmlns:p14="http://schemas.microsoft.com/office/powerpoint/2010/main" val="2141479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50BB4-BBF0-46DE-0238-93D7F875F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 / Noncount Noun Bonus: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8127D-62E0-AE55-41CB-536802F3D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Many noncount nouns are categories – jewelry, luggage, money, furniture.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The individual items inside these categories are count: necklace, bracelet, suitcase, purse, dollar, coin, etc.</a:t>
            </a:r>
          </a:p>
        </p:txBody>
      </p:sp>
    </p:spTree>
    <p:extLst>
      <p:ext uri="{BB962C8B-B14F-4D97-AF65-F5344CB8AC3E}">
        <p14:creationId xmlns:p14="http://schemas.microsoft.com/office/powerpoint/2010/main" val="1184005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AEF7-6297-550A-7DAD-C9B8F1327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4506"/>
            <a:ext cx="10515600" cy="5796524"/>
          </a:xfrm>
        </p:spPr>
        <p:txBody>
          <a:bodyPr>
            <a:normAutofit fontScale="90000"/>
          </a:bodyPr>
          <a:lstStyle/>
          <a:p>
            <a:r>
              <a:rPr lang="en-US" dirty="0"/>
              <a:t>Which sentence is incorrect?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A. I will pick up the kids from school.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B. I will pick the kids up from school.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C. I will pick up them from school.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D. I will pick them up from school.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62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620D7-6E62-192B-293F-108934DA5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6689"/>
            <a:ext cx="10515600" cy="5467638"/>
          </a:xfrm>
        </p:spPr>
        <p:txBody>
          <a:bodyPr/>
          <a:lstStyle/>
          <a:p>
            <a:pPr algn="ctr"/>
            <a:r>
              <a:rPr lang="en-US" dirty="0"/>
              <a:t>With </a:t>
            </a:r>
            <a:r>
              <a:rPr lang="en-US" b="1" dirty="0"/>
              <a:t>separable verbs</a:t>
            </a:r>
            <a:r>
              <a:rPr lang="en-US" dirty="0"/>
              <a:t>, object pronouns can only come between the verb and particle.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Turn off the light.</a:t>
            </a:r>
            <a:br>
              <a:rPr lang="en-US" dirty="0"/>
            </a:br>
            <a:r>
              <a:rPr lang="en-US" dirty="0"/>
              <a:t>Turn the light off.</a:t>
            </a:r>
            <a:br>
              <a:rPr lang="en-US" dirty="0"/>
            </a:br>
            <a:r>
              <a:rPr lang="en-US" dirty="0"/>
              <a:t>Turn it off.</a:t>
            </a:r>
            <a:br>
              <a:rPr lang="en-US" dirty="0"/>
            </a:br>
            <a:r>
              <a:rPr lang="en-US" strike="sngStrike" dirty="0"/>
              <a:t>Turn off it.</a:t>
            </a:r>
          </a:p>
        </p:txBody>
      </p:sp>
    </p:spTree>
    <p:extLst>
      <p:ext uri="{BB962C8B-B14F-4D97-AF65-F5344CB8AC3E}">
        <p14:creationId xmlns:p14="http://schemas.microsoft.com/office/powerpoint/2010/main" val="444659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6F8FA-015E-22D0-B269-DFBC558D2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69420"/>
          </a:xfrm>
        </p:spPr>
        <p:txBody>
          <a:bodyPr>
            <a:normAutofit/>
          </a:bodyPr>
          <a:lstStyle/>
          <a:p>
            <a:r>
              <a:rPr lang="en-US" dirty="0"/>
              <a:t>Which sentence is incorrect?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A. I came across an old photo.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B. I came across it.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C. I came an old photo across.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437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6B68C-2984-7D31-A463-83C1A0D56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7310"/>
            <a:ext cx="10515600" cy="530629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Some verbs are inseparable.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Bonus: How is this sentence different?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 came across the ocean on a boat.</a:t>
            </a:r>
          </a:p>
        </p:txBody>
      </p:sp>
    </p:spTree>
    <p:extLst>
      <p:ext uri="{BB962C8B-B14F-4D97-AF65-F5344CB8AC3E}">
        <p14:creationId xmlns:p14="http://schemas.microsoft.com/office/powerpoint/2010/main" val="2396037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80512-BD17-37F7-6EFE-C9045E363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difference between these sentence?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6A8E8-9590-1807-ABBB-D20DBEB1B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97" y="1825625"/>
            <a:ext cx="11823826" cy="4351338"/>
          </a:xfrm>
        </p:spPr>
        <p:txBody>
          <a:bodyPr>
            <a:normAutofit/>
          </a:bodyPr>
          <a:lstStyle/>
          <a:p>
            <a:r>
              <a:rPr lang="en-US" sz="3600" dirty="0"/>
              <a:t>We sang a few songs.			We sang few songs.</a:t>
            </a:r>
          </a:p>
          <a:p>
            <a:endParaRPr lang="en-US" sz="3600" dirty="0"/>
          </a:p>
          <a:p>
            <a:r>
              <a:rPr lang="en-US" sz="3600" dirty="0"/>
              <a:t>We listened to a little music.	We listened to little music.</a:t>
            </a:r>
          </a:p>
          <a:p>
            <a:endParaRPr lang="en-US" sz="3600" dirty="0"/>
          </a:p>
          <a:p>
            <a:r>
              <a:rPr lang="en-US" sz="3600" dirty="0"/>
              <a:t>She has a few friends.			She has few friends.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066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05D94-65A8-B471-0D6B-AA4BF7A25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99FB2-CCA7-E016-70F5-AD92169A9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“a few” and “a little” give a positive idea. Meaning that something is present.</a:t>
            </a:r>
          </a:p>
          <a:p>
            <a:endParaRPr lang="en-US" dirty="0"/>
          </a:p>
          <a:p>
            <a:r>
              <a:rPr lang="en-US" dirty="0"/>
              <a:t>“few” and “little” give a negative idea. Meaning that something is absent.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871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90399-ED9D-60C1-0264-EA1BE1492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04923"/>
          </a:xfrm>
        </p:spPr>
        <p:txBody>
          <a:bodyPr>
            <a:normAutofit fontScale="90000"/>
          </a:bodyPr>
          <a:lstStyle/>
          <a:p>
            <a:r>
              <a:rPr lang="en-US" dirty="0"/>
              <a:t>If Bob has five friends, both of these are correct depending on who is speaking, and their opinion about Bob’s social life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DC975-F1DF-47FA-9585-1694C4E81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0087"/>
            <a:ext cx="10515600" cy="3186875"/>
          </a:xfrm>
        </p:spPr>
        <p:txBody>
          <a:bodyPr/>
          <a:lstStyle/>
          <a:p>
            <a:r>
              <a:rPr lang="en-US" dirty="0"/>
              <a:t>Bob has a few friends. </a:t>
            </a:r>
          </a:p>
          <a:p>
            <a:r>
              <a:rPr lang="en-US" dirty="0"/>
              <a:t>Bob has few friends.</a:t>
            </a:r>
          </a:p>
        </p:txBody>
      </p:sp>
    </p:spTree>
    <p:extLst>
      <p:ext uri="{BB962C8B-B14F-4D97-AF65-F5344CB8AC3E}">
        <p14:creationId xmlns:p14="http://schemas.microsoft.com/office/powerpoint/2010/main" val="664374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153AA-3FC1-F72B-185E-30513E100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87530"/>
          </a:xfrm>
        </p:spPr>
        <p:txBody>
          <a:bodyPr>
            <a:normAutofit/>
          </a:bodyPr>
          <a:lstStyle/>
          <a:p>
            <a:r>
              <a:rPr lang="en-US" dirty="0"/>
              <a:t>Tom’s Two Laws of Learning English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1. No rule in English is 100%.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2. This includes rule #1.</a:t>
            </a:r>
          </a:p>
        </p:txBody>
      </p:sp>
    </p:spTree>
    <p:extLst>
      <p:ext uri="{BB962C8B-B14F-4D97-AF65-F5344CB8AC3E}">
        <p14:creationId xmlns:p14="http://schemas.microsoft.com/office/powerpoint/2010/main" val="3598472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4EC4A-A929-27FD-21CF-81E5010CC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34507"/>
          </a:xfrm>
        </p:spPr>
        <p:txBody>
          <a:bodyPr>
            <a:normAutofit/>
          </a:bodyPr>
          <a:lstStyle/>
          <a:p>
            <a:r>
              <a:rPr lang="en-US" dirty="0"/>
              <a:t>Which is correct?</a:t>
            </a:r>
            <a:br>
              <a:rPr lang="en-US" i="1" dirty="0"/>
            </a:br>
            <a:br>
              <a:rPr lang="en-US" i="1" dirty="0"/>
            </a:br>
            <a:r>
              <a:rPr lang="en-US" i="1" dirty="0"/>
              <a:t>A. “The United States are engaged in negotiations with several European powers...”</a:t>
            </a:r>
            <a:br>
              <a:rPr lang="en-US" i="1" dirty="0"/>
            </a:br>
            <a:br>
              <a:rPr lang="en-US" i="1" dirty="0"/>
            </a:br>
            <a:r>
              <a:rPr lang="en-US" i="1" dirty="0"/>
              <a:t>B. “The United States is engaged in negotiations with several European powers...”</a:t>
            </a:r>
            <a:br>
              <a:rPr lang="en-US" i="1" dirty="0"/>
            </a:br>
            <a:br>
              <a:rPr lang="en-US" i="1" dirty="0"/>
            </a:br>
            <a:r>
              <a:rPr lang="en-US" i="1" dirty="0"/>
              <a:t>	-New York Times 1858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3301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75546-6A28-541D-B835-625E9C8EE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sentences are correct?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8319B-5726-B1AD-101F-7DF871C3A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6181"/>
            <a:ext cx="10515600" cy="4780782"/>
          </a:xfrm>
        </p:spPr>
        <p:txBody>
          <a:bodyPr/>
          <a:lstStyle/>
          <a:p>
            <a:endParaRPr lang="en-US" dirty="0"/>
          </a:p>
          <a:p>
            <a:r>
              <a:rPr lang="en-US" sz="3200" dirty="0"/>
              <a:t>TCC is located (at/in/on) 81</a:t>
            </a:r>
            <a:r>
              <a:rPr lang="en-US" sz="3200" baseline="30000" dirty="0"/>
              <a:t>st</a:t>
            </a:r>
            <a:r>
              <a:rPr lang="en-US" sz="3200" dirty="0"/>
              <a:t> and 169.</a:t>
            </a:r>
          </a:p>
          <a:p>
            <a:endParaRPr lang="en-US" sz="3200" dirty="0"/>
          </a:p>
          <a:p>
            <a:r>
              <a:rPr lang="en-US" sz="3200" dirty="0"/>
              <a:t>TCC is located (at/in/on) Tulsa.</a:t>
            </a:r>
          </a:p>
          <a:p>
            <a:endParaRPr lang="en-US" sz="3200" dirty="0"/>
          </a:p>
          <a:p>
            <a:r>
              <a:rPr lang="en-US" sz="3200" dirty="0"/>
              <a:t>TCC is located (at/in/on) 81</a:t>
            </a:r>
            <a:r>
              <a:rPr lang="en-US" sz="3200" baseline="30000" dirty="0"/>
              <a:t>st</a:t>
            </a:r>
            <a:r>
              <a:rPr lang="en-US" sz="3200" dirty="0"/>
              <a:t> Street.</a:t>
            </a:r>
          </a:p>
        </p:txBody>
      </p:sp>
    </p:spTree>
    <p:extLst>
      <p:ext uri="{BB962C8B-B14F-4D97-AF65-F5344CB8AC3E}">
        <p14:creationId xmlns:p14="http://schemas.microsoft.com/office/powerpoint/2010/main" val="784035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9BA30-F447-141B-CA83-F139BF180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in, at, 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47D13-C26E-EED7-3906-B0BA5B09D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Specific addresses,</a:t>
            </a:r>
          </a:p>
          <a:p>
            <a:r>
              <a:rPr lang="en-US" dirty="0"/>
              <a:t>Specific locations</a:t>
            </a:r>
          </a:p>
          <a:p>
            <a:endParaRPr lang="en-US" dirty="0"/>
          </a:p>
          <a:p>
            <a:r>
              <a:rPr lang="en-US" dirty="0"/>
              <a:t>Streets, surfaces,</a:t>
            </a:r>
          </a:p>
          <a:p>
            <a:r>
              <a:rPr lang="en-US" dirty="0"/>
              <a:t>And lines</a:t>
            </a:r>
          </a:p>
          <a:p>
            <a:endParaRPr lang="en-US" dirty="0"/>
          </a:p>
          <a:p>
            <a:r>
              <a:rPr lang="en-US" dirty="0"/>
              <a:t>Large, general, </a:t>
            </a:r>
          </a:p>
          <a:p>
            <a:r>
              <a:rPr lang="en-US" dirty="0"/>
              <a:t>Enclosed spaces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4460B336-080B-FF20-09C7-FAFE9FC999B4}"/>
              </a:ext>
            </a:extLst>
          </p:cNvPr>
          <p:cNvSpPr/>
          <p:nvPr/>
        </p:nvSpPr>
        <p:spPr>
          <a:xfrm>
            <a:off x="6089962" y="1825625"/>
            <a:ext cx="4994495" cy="3823737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088F4E1-9A6E-4BB2-8FE4-88B71BDD89E3}"/>
              </a:ext>
            </a:extLst>
          </p:cNvPr>
          <p:cNvCxnSpPr/>
          <p:nvPr/>
        </p:nvCxnSpPr>
        <p:spPr>
          <a:xfrm>
            <a:off x="7659232" y="3286408"/>
            <a:ext cx="185596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F93876-9E3E-F7A0-A808-035D481E2CD7}"/>
              </a:ext>
            </a:extLst>
          </p:cNvPr>
          <p:cNvCxnSpPr>
            <a:cxnSpLocks/>
          </p:cNvCxnSpPr>
          <p:nvPr/>
        </p:nvCxnSpPr>
        <p:spPr>
          <a:xfrm>
            <a:off x="6835366" y="4489010"/>
            <a:ext cx="350369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8E937C74-F50E-E593-E432-A2E7C8E798E8}"/>
              </a:ext>
            </a:extLst>
          </p:cNvPr>
          <p:cNvSpPr/>
          <p:nvPr/>
        </p:nvSpPr>
        <p:spPr>
          <a:xfrm>
            <a:off x="8201367" y="2444831"/>
            <a:ext cx="7716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B6D7F2-A2F7-5853-2AE4-158A43D07558}"/>
              </a:ext>
            </a:extLst>
          </p:cNvPr>
          <p:cNvSpPr/>
          <p:nvPr/>
        </p:nvSpPr>
        <p:spPr>
          <a:xfrm>
            <a:off x="8113362" y="3393388"/>
            <a:ext cx="9476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F5AB43-E022-83BF-E68D-ECD2AD64D7B8}"/>
              </a:ext>
            </a:extLst>
          </p:cNvPr>
          <p:cNvSpPr/>
          <p:nvPr/>
        </p:nvSpPr>
        <p:spPr>
          <a:xfrm>
            <a:off x="8221565" y="4553740"/>
            <a:ext cx="7312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3296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45DBD-BDCB-3BA5-3BCA-9F0A38134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0261"/>
            <a:ext cx="10515600" cy="1325563"/>
          </a:xfrm>
        </p:spPr>
        <p:txBody>
          <a:bodyPr/>
          <a:lstStyle/>
          <a:p>
            <a:r>
              <a:rPr lang="en-US" dirty="0"/>
              <a:t>Which sentence shows that I went and returned?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4486C-DCB1-9662-FC4C-3ABB66E8D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1135"/>
            <a:ext cx="10515600" cy="3826003"/>
          </a:xfrm>
        </p:spPr>
        <p:txBody>
          <a:bodyPr>
            <a:normAutofit/>
          </a:bodyPr>
          <a:lstStyle/>
          <a:p>
            <a:r>
              <a:rPr lang="en-US" sz="4000" dirty="0"/>
              <a:t>I went to Paris.</a:t>
            </a:r>
          </a:p>
          <a:p>
            <a:r>
              <a:rPr lang="en-US" sz="4000" dirty="0"/>
              <a:t>I have been to Paris.</a:t>
            </a:r>
          </a:p>
        </p:txBody>
      </p:sp>
    </p:spTree>
    <p:extLst>
      <p:ext uri="{BB962C8B-B14F-4D97-AF65-F5344CB8AC3E}">
        <p14:creationId xmlns:p14="http://schemas.microsoft.com/office/powerpoint/2010/main" val="1241461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1F916-73B3-6FED-ED2D-C93BD3DAC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2523"/>
          </a:xfrm>
        </p:spPr>
        <p:txBody>
          <a:bodyPr/>
          <a:lstStyle/>
          <a:p>
            <a:pPr algn="ctr"/>
            <a:r>
              <a:rPr lang="en-US" dirty="0"/>
              <a:t>How do you pronounce this letter?</a:t>
            </a:r>
            <a:br>
              <a:rPr lang="en-US" dirty="0"/>
            </a:br>
            <a:br>
              <a:rPr lang="en-US" dirty="0"/>
            </a:br>
            <a:r>
              <a:rPr lang="en-US" sz="9600" dirty="0"/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9921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13C0A-6F50-75EF-B02D-AEE8F42F6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3275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How is this letter most often pronounced?</a:t>
            </a:r>
            <a:br>
              <a:rPr lang="en-US" dirty="0"/>
            </a:br>
            <a:br>
              <a:rPr lang="en-US" dirty="0"/>
            </a:br>
            <a:r>
              <a:rPr lang="en-US" sz="9600" dirty="0"/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341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85191-B9D3-EA3B-5CF7-9DA9EF92A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05639"/>
          </a:xfrm>
        </p:spPr>
        <p:txBody>
          <a:bodyPr>
            <a:normAutofit/>
          </a:bodyPr>
          <a:lstStyle/>
          <a:p>
            <a:r>
              <a:rPr lang="en-US" b="1" dirty="0"/>
              <a:t>Language Learning </a:t>
            </a:r>
            <a:r>
              <a:rPr lang="en-US" dirty="0"/>
              <a:t>– consciously learning and/or knowing the rules of a language</a:t>
            </a:r>
            <a:br>
              <a:rPr lang="en-US" dirty="0"/>
            </a:br>
            <a:br>
              <a:rPr lang="en-US" dirty="0"/>
            </a:br>
            <a:r>
              <a:rPr lang="en-US" b="1" dirty="0"/>
              <a:t>Language Acquisition </a:t>
            </a:r>
            <a:r>
              <a:rPr lang="en-US" dirty="0"/>
              <a:t>– subconsciously using and “feeling” the rules of a language</a:t>
            </a:r>
          </a:p>
        </p:txBody>
      </p:sp>
    </p:spTree>
    <p:extLst>
      <p:ext uri="{BB962C8B-B14F-4D97-AF65-F5344CB8AC3E}">
        <p14:creationId xmlns:p14="http://schemas.microsoft.com/office/powerpoint/2010/main" val="4109488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595DD-0C37-D737-5B0E-58004DA8A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Which sentence would you say in the morning?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FF38478-A2E3-11AD-4D26-F84824A1A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1135"/>
            <a:ext cx="10515600" cy="382600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4400" dirty="0"/>
              <a:t>The sun is up.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400" dirty="0"/>
              <a:t>A sun is up.</a:t>
            </a:r>
          </a:p>
        </p:txBody>
      </p:sp>
    </p:spTree>
    <p:extLst>
      <p:ext uri="{BB962C8B-B14F-4D97-AF65-F5344CB8AC3E}">
        <p14:creationId xmlns:p14="http://schemas.microsoft.com/office/powerpoint/2010/main" val="2056238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81A68-943A-1695-A8D5-0FB182D6D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356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Which sentence is correct?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9CEF3-6E9A-AEDD-263C-8C2EAD923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5892" y="2344305"/>
            <a:ext cx="9606116" cy="3605981"/>
          </a:xfrm>
        </p:spPr>
        <p:txBody>
          <a:bodyPr/>
          <a:lstStyle/>
          <a:p>
            <a:pPr marL="742950" indent="-742950" algn="l">
              <a:buFont typeface="+mj-lt"/>
              <a:buAutoNum type="alphaUcPeriod"/>
            </a:pPr>
            <a:r>
              <a:rPr lang="en-US" sz="4400" dirty="0"/>
              <a:t>I love my old red ceramic vase.</a:t>
            </a:r>
          </a:p>
          <a:p>
            <a:pPr marL="742950" indent="-742950" algn="l">
              <a:buFont typeface="+mj-lt"/>
              <a:buAutoNum type="alphaUcPeriod"/>
            </a:pPr>
            <a:r>
              <a:rPr lang="en-US" sz="4400" dirty="0"/>
              <a:t>I love my ceramic red old vase.</a:t>
            </a:r>
          </a:p>
          <a:p>
            <a:pPr marL="742950" indent="-742950" algn="l">
              <a:buFont typeface="+mj-lt"/>
              <a:buAutoNum type="alphaUcPeriod"/>
            </a:pPr>
            <a:r>
              <a:rPr lang="en-US" sz="4400" dirty="0"/>
              <a:t>I love my old ceramic red vase.</a:t>
            </a:r>
          </a:p>
          <a:p>
            <a:pPr marL="742950" indent="-742950" algn="l">
              <a:buFont typeface="+mj-lt"/>
              <a:buAutoNum type="alphaUcPeriod"/>
            </a:pPr>
            <a:r>
              <a:rPr lang="en-US" sz="4400" dirty="0"/>
              <a:t>I love my ceramic old red vase.</a:t>
            </a:r>
          </a:p>
          <a:p>
            <a:pPr marL="457200" indent="-457200" algn="l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523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0D4503-D5FF-1838-82E6-691DB1292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1C1A6-1F2C-B9BF-4463-DCBC6472EF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356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Which sentence is correct?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9ECE6C-C136-CF8F-5E5E-5FA2224BC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216" y="2376335"/>
            <a:ext cx="9606116" cy="3605981"/>
          </a:xfrm>
        </p:spPr>
        <p:txBody>
          <a:bodyPr>
            <a:normAutofit fontScale="92500"/>
          </a:bodyPr>
          <a:lstStyle/>
          <a:p>
            <a:pPr marL="742950" indent="-742950" algn="l">
              <a:buFont typeface="+mj-lt"/>
              <a:buAutoNum type="alphaUcPeriod"/>
            </a:pPr>
            <a:r>
              <a:rPr lang="en-US" sz="4400" dirty="0"/>
              <a:t>He drives a  European fast sports car.</a:t>
            </a:r>
          </a:p>
          <a:p>
            <a:pPr marL="742950" indent="-742950" algn="l">
              <a:buFont typeface="+mj-lt"/>
              <a:buAutoNum type="alphaUcPeriod"/>
            </a:pPr>
            <a:r>
              <a:rPr lang="en-US" sz="4400" dirty="0"/>
              <a:t>He drives a sports European fast car.</a:t>
            </a:r>
          </a:p>
          <a:p>
            <a:pPr marL="742950" indent="-742950" algn="l">
              <a:buFont typeface="+mj-lt"/>
              <a:buAutoNum type="alphaUcPeriod"/>
            </a:pPr>
            <a:r>
              <a:rPr lang="en-US" sz="4400" dirty="0"/>
              <a:t>He drives a European fast sports car.</a:t>
            </a:r>
          </a:p>
          <a:p>
            <a:pPr marL="742950" indent="-742950" algn="l">
              <a:buFont typeface="+mj-lt"/>
              <a:buAutoNum type="alphaUcPeriod"/>
            </a:pPr>
            <a:r>
              <a:rPr lang="en-US" sz="4400" dirty="0"/>
              <a:t>He drives a fast European sports car.</a:t>
            </a:r>
          </a:p>
          <a:p>
            <a:pPr marL="742950" indent="-742950" algn="l">
              <a:buFont typeface="+mj-lt"/>
              <a:buAutoNum type="alphaUcPeriod"/>
            </a:pPr>
            <a:endParaRPr lang="en-US" sz="4400" dirty="0"/>
          </a:p>
          <a:p>
            <a:pPr marL="457200" indent="-457200" algn="l"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862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F17E0-089B-2548-AFB0-0C4389567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55340"/>
          </a:xfrm>
        </p:spPr>
        <p:txBody>
          <a:bodyPr>
            <a:noAutofit/>
          </a:bodyPr>
          <a:lstStyle/>
          <a:p>
            <a:br>
              <a:rPr lang="en-US" sz="2800" dirty="0"/>
            </a:br>
            <a:r>
              <a:rPr lang="en-US" sz="2800" dirty="0"/>
              <a:t>While it can feel arbitrary, native English speakers unconsciously follow this pattern. </a:t>
            </a:r>
            <a:br>
              <a:rPr lang="en-US" sz="2800" dirty="0"/>
            </a:br>
            <a:br>
              <a:rPr lang="en-US" sz="2800" dirty="0"/>
            </a:br>
            <a:r>
              <a:rPr lang="en-US" sz="2800" b="1" dirty="0"/>
              <a:t>Observation/Opinion:</a:t>
            </a:r>
            <a:r>
              <a:rPr lang="en-US" sz="2800" dirty="0"/>
              <a:t> (beautiful, ugly, delicious).</a:t>
            </a:r>
            <a:br>
              <a:rPr lang="en-US" sz="2800" dirty="0"/>
            </a:br>
            <a:r>
              <a:rPr lang="en-US" sz="2800" b="1" dirty="0"/>
              <a:t>Size:</a:t>
            </a:r>
            <a:r>
              <a:rPr lang="en-US" sz="2800" dirty="0"/>
              <a:t> (big, tiny, enormous).</a:t>
            </a:r>
            <a:br>
              <a:rPr lang="en-US" sz="2800" dirty="0"/>
            </a:br>
            <a:r>
              <a:rPr lang="en-US" sz="2800" b="1" dirty="0"/>
              <a:t>Age:</a:t>
            </a:r>
            <a:r>
              <a:rPr lang="en-US" sz="2800" dirty="0"/>
              <a:t> (ancient, old, new). </a:t>
            </a:r>
            <a:br>
              <a:rPr lang="en-US" sz="2800" dirty="0"/>
            </a:br>
            <a:r>
              <a:rPr lang="en-US" sz="2800" b="1" dirty="0"/>
              <a:t>Shape:</a:t>
            </a:r>
            <a:r>
              <a:rPr lang="en-US" sz="2800" dirty="0"/>
              <a:t> (round, rectangular, square).</a:t>
            </a:r>
            <a:br>
              <a:rPr lang="en-US" sz="2800" dirty="0"/>
            </a:br>
            <a:r>
              <a:rPr lang="en-US" sz="2800" b="1" dirty="0"/>
              <a:t>Color:</a:t>
            </a:r>
            <a:r>
              <a:rPr lang="en-US" sz="2800" dirty="0"/>
              <a:t> (red, blue, green).</a:t>
            </a:r>
            <a:br>
              <a:rPr lang="en-US" sz="2800" dirty="0"/>
            </a:br>
            <a:r>
              <a:rPr lang="en-US" sz="2800" b="1" dirty="0"/>
              <a:t>Origin:</a:t>
            </a:r>
            <a:r>
              <a:rPr lang="en-US" sz="2800" dirty="0"/>
              <a:t> (Japanese, French, American).</a:t>
            </a:r>
            <a:br>
              <a:rPr lang="en-US" sz="2800" dirty="0"/>
            </a:br>
            <a:r>
              <a:rPr lang="en-US" sz="2800" b="1" dirty="0"/>
              <a:t>Material:</a:t>
            </a:r>
            <a:r>
              <a:rPr lang="en-US" sz="2800" dirty="0"/>
              <a:t> (ceramic, wooden, metal).</a:t>
            </a:r>
            <a:br>
              <a:rPr lang="en-US" sz="2800" dirty="0"/>
            </a:br>
            <a:r>
              <a:rPr lang="en-US" sz="2800" b="1" dirty="0"/>
              <a:t>Qualifier/Purpose:</a:t>
            </a:r>
            <a:r>
              <a:rPr lang="en-US" sz="2800" dirty="0"/>
              <a:t> (a flower vase, a </a:t>
            </a:r>
            <a:r>
              <a:rPr lang="en-US" sz="2800" b="1" dirty="0"/>
              <a:t>sleeping</a:t>
            </a:r>
            <a:r>
              <a:rPr lang="en-US" sz="2800" dirty="0"/>
              <a:t> bag, a </a:t>
            </a:r>
            <a:r>
              <a:rPr lang="en-US" sz="2800" b="1" dirty="0"/>
              <a:t>gardening</a:t>
            </a:r>
            <a:r>
              <a:rPr lang="en-US" sz="2800" dirty="0"/>
              <a:t> tool).</a:t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05731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3E9F66-7249-6B9E-83A0-12926A0BBB78}"/>
              </a:ext>
            </a:extLst>
          </p:cNvPr>
          <p:cNvSpPr txBox="1"/>
          <p:nvPr/>
        </p:nvSpPr>
        <p:spPr>
          <a:xfrm>
            <a:off x="1394691" y="2438401"/>
            <a:ext cx="484389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-US" sz="4400" dirty="0"/>
              <a:t>The bad big wolf</a:t>
            </a:r>
          </a:p>
          <a:p>
            <a:pPr marL="742950" indent="-742950">
              <a:buFont typeface="+mj-lt"/>
              <a:buAutoNum type="alphaUcPeriod"/>
            </a:pPr>
            <a:r>
              <a:rPr lang="en-US" sz="4400" dirty="0"/>
              <a:t>The big bad wolf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CF5B79-3C14-1F67-AA79-766830E96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472" y="845415"/>
            <a:ext cx="10515600" cy="1325563"/>
          </a:xfrm>
        </p:spPr>
        <p:txBody>
          <a:bodyPr/>
          <a:lstStyle/>
          <a:p>
            <a:r>
              <a:rPr lang="en-US" dirty="0"/>
              <a:t>Which sounds better?</a:t>
            </a:r>
          </a:p>
        </p:txBody>
      </p:sp>
    </p:spTree>
    <p:extLst>
      <p:ext uri="{BB962C8B-B14F-4D97-AF65-F5344CB8AC3E}">
        <p14:creationId xmlns:p14="http://schemas.microsoft.com/office/powerpoint/2010/main" val="1887827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3D7EE-3849-443C-37A6-FF7EC828C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5433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high-tense	to	low relaxed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i</a:t>
            </a:r>
            <a:r>
              <a:rPr lang="en-US" dirty="0"/>
              <a:t>-a-o</a:t>
            </a:r>
            <a:br>
              <a:rPr lang="en-US" dirty="0"/>
            </a:br>
            <a:br>
              <a:rPr lang="en-US" dirty="0"/>
            </a:br>
            <a:r>
              <a:rPr lang="en-US" dirty="0"/>
              <a:t>flip-flop		zig-zag		ping-pong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bread and butter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 and out	high and low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938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c1b70de-3300-44c5-b8c4-d814d143add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E2974E88E34545BF645B4194BD7153" ma:contentTypeVersion="18" ma:contentTypeDescription="Create a new document." ma:contentTypeScope="" ma:versionID="5ceafba378905c71b048847282bcc735">
  <xsd:schema xmlns:xsd="http://www.w3.org/2001/XMLSchema" xmlns:xs="http://www.w3.org/2001/XMLSchema" xmlns:p="http://schemas.microsoft.com/office/2006/metadata/properties" xmlns:ns3="6c1b70de-3300-44c5-b8c4-d814d143add1" xmlns:ns4="f4fc3910-fcdd-4b5a-b209-468544b69bf4" targetNamespace="http://schemas.microsoft.com/office/2006/metadata/properties" ma:root="true" ma:fieldsID="b3abd9ace6fead3b5de3fa47454d4511" ns3:_="" ns4:_="">
    <xsd:import namespace="6c1b70de-3300-44c5-b8c4-d814d143add1"/>
    <xsd:import namespace="f4fc3910-fcdd-4b5a-b209-468544b69bf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1b70de-3300-44c5-b8c4-d814d143ad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fc3910-fcdd-4b5a-b209-468544b69bf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2882EC-B13B-4928-9919-B5FA0124EE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6A5CE7-9E7D-41B8-A02E-04C65536B9C4}">
  <ds:schemaRefs>
    <ds:schemaRef ds:uri="http://www.w3.org/XML/1998/namespace"/>
    <ds:schemaRef ds:uri="http://purl.org/dc/dcmitype/"/>
    <ds:schemaRef ds:uri="http://purl.org/dc/terms/"/>
    <ds:schemaRef ds:uri="6c1b70de-3300-44c5-b8c4-d814d143add1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f4fc3910-fcdd-4b5a-b209-468544b69bf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D0FE880-EB04-4EE8-B18F-70098850F7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1b70de-3300-44c5-b8c4-d814d143add1"/>
    <ds:schemaRef ds:uri="f4fc3910-fcdd-4b5a-b209-468544b69b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944</Words>
  <Application>Microsoft Office PowerPoint</Application>
  <PresentationFormat>Widescreen</PresentationFormat>
  <Paragraphs>78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Aptos</vt:lpstr>
      <vt:lpstr>Aptos Display</vt:lpstr>
      <vt:lpstr>Arial</vt:lpstr>
      <vt:lpstr>Office Theme</vt:lpstr>
      <vt:lpstr>What You Know That You Don’t Know  That You Know in English   Prof. Katie Brocket &amp; Prof. Tom Rowe</vt:lpstr>
      <vt:lpstr>Tom’s Two Laws of Learning English   1. No rule in English is 100%.  2. This includes rule #1.</vt:lpstr>
      <vt:lpstr>Language Learning – consciously learning and/or knowing the rules of a language  Language Acquisition – subconsciously using and “feeling” the rules of a language</vt:lpstr>
      <vt:lpstr>Which sentence would you say in the morning?</vt:lpstr>
      <vt:lpstr> Which sentence is correct?</vt:lpstr>
      <vt:lpstr> Which sentence is correct?</vt:lpstr>
      <vt:lpstr> While it can feel arbitrary, native English speakers unconsciously follow this pattern.   Observation/Opinion: (beautiful, ugly, delicious). Size: (big, tiny, enormous). Age: (ancient, old, new).  Shape: (round, rectangular, square). Color: (red, blue, green). Origin: (Japanese, French, American). Material: (ceramic, wooden, metal). Qualifier/Purpose: (a flower vase, a sleeping bag, a gardening tool). </vt:lpstr>
      <vt:lpstr>Which sounds better?</vt:lpstr>
      <vt:lpstr>high-tense to low relaxed  i-a-o  flip-flop  zig-zag  ping-pong  bread and butter  in and out high and low </vt:lpstr>
      <vt:lpstr>Which ones are correct?</vt:lpstr>
      <vt:lpstr>Why?</vt:lpstr>
      <vt:lpstr>Count / Noncount Noun Bonus:</vt:lpstr>
      <vt:lpstr>Which sentence is incorrect?  A. I will pick up the kids from school.  B. I will pick the kids up from school.  C. I will pick up them from school.  D. I will pick them up from school.  </vt:lpstr>
      <vt:lpstr>With separable verbs, object pronouns can only come between the verb and particle.  Turn off the light. Turn the light off. Turn it off. Turn off it.</vt:lpstr>
      <vt:lpstr>Which sentence is incorrect?  A. I came across an old photo.  B. I came across it.  C. I came an old photo across.  </vt:lpstr>
      <vt:lpstr>Some verbs are inseparable.   Bonus: How is this sentence different?  I came across the ocean on a boat.</vt:lpstr>
      <vt:lpstr>What is the difference between these sentence? </vt:lpstr>
      <vt:lpstr>Why?</vt:lpstr>
      <vt:lpstr>If Bob has five friends, both of these are correct depending on who is speaking, and their opinion about Bob’s social life </vt:lpstr>
      <vt:lpstr>Which is correct?  A. “The United States are engaged in negotiations with several European powers...”  B. “The United States is engaged in negotiations with several European powers...”   -New York Times 1858</vt:lpstr>
      <vt:lpstr>Which sentences are correct?</vt:lpstr>
      <vt:lpstr>When to use in, at, on</vt:lpstr>
      <vt:lpstr>Which sentence shows that I went and returned?</vt:lpstr>
      <vt:lpstr>How do you pronounce this letter?  S</vt:lpstr>
      <vt:lpstr>How is this letter most often pronounced?  S</vt:lpstr>
    </vt:vector>
  </TitlesOfParts>
  <Company>Tulsa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Rowe</dc:creator>
  <cp:lastModifiedBy>Thomas Rowe</cp:lastModifiedBy>
  <cp:revision>2</cp:revision>
  <dcterms:created xsi:type="dcterms:W3CDTF">2025-08-14T19:22:51Z</dcterms:created>
  <dcterms:modified xsi:type="dcterms:W3CDTF">2025-09-03T01:41:31Z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0x010100B0E2974E88E34545BF645B4194BD7153</vt:lpwstr>
  </property>
  <property fmtid="{D5CDD505-2E9C-101B-9397-08002B2CF9AE}" pid="3" name="MSIP_Label_254ab11a-fc70-4981-8bc8-76001c0acfb8_Enabled">
    <vt:lpwstr>true</vt:lpwstr>
  </property>
  <property fmtid="{D5CDD505-2E9C-101B-9397-08002B2CF9AE}" pid="4" name="MSIP_Label_254ab11a-fc70-4981-8bc8-76001c0acfb8_SetDate">
    <vt:lpwstr>2025-08-27T00:00:40Z</vt:lpwstr>
  </property>
  <property fmtid="{D5CDD505-2E9C-101B-9397-08002B2CF9AE}" pid="5" name="MSIP_Label_254ab11a-fc70-4981-8bc8-76001c0acfb8_Method">
    <vt:lpwstr>Standard</vt:lpwstr>
  </property>
  <property fmtid="{D5CDD505-2E9C-101B-9397-08002B2CF9AE}" pid="6" name="MSIP_Label_254ab11a-fc70-4981-8bc8-76001c0acfb8_Name">
    <vt:lpwstr>General</vt:lpwstr>
  </property>
  <property fmtid="{D5CDD505-2E9C-101B-9397-08002B2CF9AE}" pid="7" name="MSIP_Label_254ab11a-fc70-4981-8bc8-76001c0acfb8_SiteId">
    <vt:lpwstr>eb5d9dc4-93c6-4557-8c23-90ef7fa05b96</vt:lpwstr>
  </property>
  <property fmtid="{D5CDD505-2E9C-101B-9397-08002B2CF9AE}" pid="8" name="MSIP_Label_254ab11a-fc70-4981-8bc8-76001c0acfb8_ActionId">
    <vt:lpwstr>4ede7aeb-56b9-4461-8b57-639cff9deb49</vt:lpwstr>
  </property>
  <property fmtid="{D5CDD505-2E9C-101B-9397-08002B2CF9AE}" pid="9" name="MSIP_Label_254ab11a-fc70-4981-8bc8-76001c0acfb8_ContentBits">
    <vt:lpwstr>0</vt:lpwstr>
  </property>
  <property fmtid="{D5CDD505-2E9C-101B-9397-08002B2CF9AE}" pid="10" name="MSIP_Label_254ab11a-fc70-4981-8bc8-76001c0acfb8_Tag">
    <vt:lpwstr>10, 3, 0, 1</vt:lpwstr>
  </property>
</Properties>
</file>